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5" r:id="rId5"/>
    <p:sldId id="286" r:id="rId6"/>
    <p:sldId id="287" r:id="rId7"/>
    <p:sldId id="288" r:id="rId8"/>
    <p:sldId id="276" r:id="rId9"/>
    <p:sldId id="280" r:id="rId10"/>
    <p:sldId id="279" r:id="rId11"/>
    <p:sldId id="278" r:id="rId12"/>
    <p:sldId id="293" r:id="rId13"/>
    <p:sldId id="277" r:id="rId14"/>
    <p:sldId id="281" r:id="rId15"/>
    <p:sldId id="282" r:id="rId16"/>
    <p:sldId id="283" r:id="rId17"/>
    <p:sldId id="284" r:id="rId18"/>
    <p:sldId id="290" r:id="rId19"/>
    <p:sldId id="291" r:id="rId20"/>
    <p:sldId id="292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65582" autoAdjust="0"/>
  </p:normalViewPr>
  <p:slideViewPr>
    <p:cSldViewPr snapToGrid="0">
      <p:cViewPr varScale="1">
        <p:scale>
          <a:sx n="51" d="100"/>
          <a:sy n="51" d="100"/>
        </p:scale>
        <p:origin x="16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765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43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313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536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221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47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550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623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40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028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739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BAC89-31C5-4DFE-97B6-83DA26A0AF7B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9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919194"/>
          </a:xfrm>
        </p:spPr>
        <p:txBody>
          <a:bodyPr>
            <a:normAutofit/>
          </a:bodyPr>
          <a:lstStyle/>
          <a:p>
            <a:r>
              <a:rPr lang="ru-RU" dirty="0" smtClean="0"/>
              <a:t>Лекция 3 </a:t>
            </a:r>
            <a:br>
              <a:rPr lang="ru-RU" dirty="0" smtClean="0"/>
            </a:br>
            <a:r>
              <a:rPr lang="ru-RU" b="1" dirty="0">
                <a:solidFill>
                  <a:srgbClr val="0070C0"/>
                </a:solidFill>
              </a:rPr>
              <a:t>РАДИАЦИОННЫЙ РЕЖИМ АТМОСФЕРЫ </a:t>
            </a:r>
            <a:r>
              <a:rPr lang="ru-RU" b="1" dirty="0" smtClean="0">
                <a:solidFill>
                  <a:srgbClr val="0070C0"/>
                </a:solidFill>
              </a:rPr>
              <a:t> часть 2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108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2907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План лекции: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Тепловой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атмосферы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buAutoNum type="arabicPeriod" startAt="2"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влажности воздуха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buAutoNum type="arabicPeriod" startAt="2"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Осадки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снежный покров</a:t>
            </a:r>
            <a:r>
              <a:rPr lang="ru-RU" i="1" dirty="0"/>
              <a:t>.</a:t>
            </a:r>
            <a:endParaRPr lang="ru-RU" i="1" dirty="0" smtClean="0"/>
          </a:p>
        </p:txBody>
      </p:sp>
    </p:spTree>
    <p:extLst>
      <p:ext uri="{BB962C8B-B14F-4D97-AF65-F5344CB8AC3E}">
        <p14:creationId xmlns:p14="http://schemas.microsoft.com/office/powerpoint/2010/main" val="3208727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Литература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85103"/>
            <a:ext cx="10515600" cy="489186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err="1" smtClean="0"/>
              <a:t>Захаровская</a:t>
            </a:r>
            <a:r>
              <a:rPr lang="ru-RU" dirty="0" smtClean="0"/>
              <a:t> Н. Н. Метеорология и климатология / Н. Н. </a:t>
            </a:r>
            <a:r>
              <a:rPr lang="ru-RU" dirty="0" err="1" smtClean="0"/>
              <a:t>Захаровская</a:t>
            </a:r>
            <a:r>
              <a:rPr lang="ru-RU" dirty="0" smtClean="0"/>
              <a:t>, В. В. </a:t>
            </a:r>
            <a:r>
              <a:rPr lang="ru-RU" dirty="0" err="1" smtClean="0"/>
              <a:t>Ильинич</a:t>
            </a:r>
            <a:r>
              <a:rPr lang="ru-RU" dirty="0" smtClean="0"/>
              <a:t>. – М.: Колос, 2005. 127 с.: ил. - (Учебники и учеб. пособия для студентов </a:t>
            </a:r>
            <a:r>
              <a:rPr lang="ru-RU" dirty="0" err="1" smtClean="0"/>
              <a:t>высш</a:t>
            </a:r>
            <a:r>
              <a:rPr lang="ru-RU" dirty="0" smtClean="0"/>
              <a:t>. учеб. заведений). - ISBN 5-9532-0136-2.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Хромов С. П., </a:t>
            </a:r>
            <a:r>
              <a:rPr lang="ru-RU" dirty="0" err="1" smtClean="0"/>
              <a:t>Петросянц</a:t>
            </a:r>
            <a:r>
              <a:rPr lang="ru-RU" dirty="0" smtClean="0"/>
              <a:t> М. А. Метеорология и климатология / С. П. Хромов, М. А. </a:t>
            </a:r>
            <a:r>
              <a:rPr lang="ru-RU" dirty="0" err="1" smtClean="0"/>
              <a:t>Петросянц</a:t>
            </a:r>
            <a:r>
              <a:rPr lang="ru-RU" dirty="0" smtClean="0"/>
              <a:t>. – 6-е изд., </a:t>
            </a:r>
            <a:r>
              <a:rPr lang="ru-RU" dirty="0" err="1" smtClean="0"/>
              <a:t>перераб</a:t>
            </a:r>
            <a:r>
              <a:rPr lang="ru-RU" dirty="0" smtClean="0"/>
              <a:t>. и доп. - М.: Изд. МГУ, 2004. 582 с. - (Классический университетский учебник). - ISBN 5-211-04847-4. - ISBN 5-9532-0267-9.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Михайлов В. Н. Гидрология: Учебник для вузов / В. Н. Михайлов, А. Д. Добровольский, С. А. Добролюбов. – 3-е изд., стер. – М.: </a:t>
            </a:r>
            <a:r>
              <a:rPr lang="ru-RU" dirty="0" err="1" smtClean="0"/>
              <a:t>Высш</a:t>
            </a:r>
            <a:r>
              <a:rPr lang="ru-RU" dirty="0" smtClean="0"/>
              <a:t>. </a:t>
            </a:r>
            <a:r>
              <a:rPr lang="ru-RU" dirty="0" err="1" smtClean="0"/>
              <a:t>шк</a:t>
            </a:r>
            <a:r>
              <a:rPr lang="ru-RU" dirty="0" smtClean="0"/>
              <a:t>., 2008. – 463 с. - ISBN 978-5-06-005815-4.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/>
              <a:t>Вилесов</a:t>
            </a:r>
            <a:r>
              <a:rPr lang="ru-RU" dirty="0" smtClean="0"/>
              <a:t> Е.Н., Науменко А.А., Веселова Л.К., </a:t>
            </a:r>
            <a:r>
              <a:rPr lang="ru-RU" dirty="0" err="1" smtClean="0"/>
              <a:t>Аубекеров</a:t>
            </a:r>
            <a:r>
              <a:rPr lang="ru-RU" dirty="0" smtClean="0"/>
              <a:t> Б.Ж. Физическая география Казахстана/Учебное пособие. — Под общ. ред. А.А. Науменко. — Алматы: Казак </a:t>
            </a:r>
            <a:r>
              <a:rPr lang="ru-RU" dirty="0" err="1" smtClean="0"/>
              <a:t>университеті</a:t>
            </a:r>
            <a:r>
              <a:rPr lang="ru-RU" dirty="0" smtClean="0"/>
              <a:t>, 2009. — 362 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0165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	</a:t>
            </a:r>
            <a:r>
              <a:rPr lang="ru-RU" b="1" dirty="0">
                <a:solidFill>
                  <a:srgbClr val="C00000"/>
                </a:solidFill>
              </a:rPr>
              <a:t>Тепловой режим </a:t>
            </a:r>
            <a:r>
              <a:rPr lang="ru-RU" b="1" dirty="0" smtClean="0">
                <a:solidFill>
                  <a:srgbClr val="C00000"/>
                </a:solidFill>
              </a:rPr>
              <a:t>атмосферы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 smtClean="0"/>
              <a:t>        </a:t>
            </a:r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Земная 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поверхность (т. е. поверхность почвы или воды (растительного, снежного, ледяного покрова), непрерывно разными способами получает и теряет тепло. Через земную поверхность тепло передается вверх —в атмосферу и вниз —в почву или в </a:t>
            </a:r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воду.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992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38150"/>
            <a:ext cx="10515600" cy="573881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 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Алгебраическая сумма всех приходов и расходов тепла на земной поверхности должна быть равной нулю</a:t>
            </a:r>
            <a:r>
              <a:rPr lang="ru-RU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Это и выражается уравнением теплового баланса земной поверхности.</a:t>
            </a:r>
          </a:p>
        </p:txBody>
      </p:sp>
    </p:spTree>
    <p:extLst>
      <p:ext uri="{BB962C8B-B14F-4D97-AF65-F5344CB8AC3E}">
        <p14:creationId xmlns:p14="http://schemas.microsoft.com/office/powerpoint/2010/main" val="3065270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3200" i="1" dirty="0"/>
              <a:t>Приход и расход тепла на земной поверхности характеризуется уравнением теплового баланса, в которое входят следующие основные составляющие: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- радиационные потоки, сумма которых равна радиационному балансу </a:t>
            </a:r>
            <a:r>
              <a:rPr lang="ru-RU" dirty="0"/>
              <a:t>В</a:t>
            </a:r>
            <a:r>
              <a:rPr lang="ru-RU" dirty="0">
                <a:solidFill>
                  <a:srgbClr val="C00000"/>
                </a:solidFill>
              </a:rPr>
              <a:t>,</a:t>
            </a:r>
          </a:p>
          <a:p>
            <a:r>
              <a:rPr lang="ru-RU" dirty="0">
                <a:solidFill>
                  <a:srgbClr val="C00000"/>
                </a:solidFill>
              </a:rPr>
              <a:t>- турбулентный поток тепла от подстилающей поверхности к атмосфере </a:t>
            </a:r>
            <a:r>
              <a:rPr lang="ru-RU" dirty="0"/>
              <a:t>Р</a:t>
            </a:r>
            <a:r>
              <a:rPr lang="ru-RU" dirty="0">
                <a:solidFill>
                  <a:srgbClr val="C00000"/>
                </a:solidFill>
              </a:rPr>
              <a:t>,</a:t>
            </a:r>
          </a:p>
          <a:p>
            <a:r>
              <a:rPr lang="ru-RU" dirty="0">
                <a:solidFill>
                  <a:srgbClr val="C00000"/>
                </a:solidFill>
              </a:rPr>
              <a:t>- поток тепла от подстилающей поверхности к нижележащей поверхности </a:t>
            </a:r>
            <a:r>
              <a:rPr lang="ru-RU" dirty="0"/>
              <a:t>А</a:t>
            </a:r>
            <a:r>
              <a:rPr lang="ru-RU" dirty="0">
                <a:solidFill>
                  <a:srgbClr val="C00000"/>
                </a:solidFill>
              </a:rPr>
              <a:t>,</a:t>
            </a:r>
          </a:p>
          <a:p>
            <a:r>
              <a:rPr lang="ru-RU" dirty="0">
                <a:solidFill>
                  <a:srgbClr val="C00000"/>
                </a:solidFill>
              </a:rPr>
              <a:t>- затрата тепла на испарение </a:t>
            </a:r>
            <a:r>
              <a:rPr lang="ru-RU" dirty="0"/>
              <a:t>LE</a:t>
            </a:r>
            <a:r>
              <a:rPr lang="ru-RU" dirty="0">
                <a:solidFill>
                  <a:srgbClr val="C00000"/>
                </a:solidFill>
              </a:rPr>
              <a:t> , где </a:t>
            </a:r>
            <a:r>
              <a:rPr lang="ru-RU" dirty="0"/>
              <a:t>L</a:t>
            </a:r>
            <a:r>
              <a:rPr lang="ru-RU" dirty="0">
                <a:solidFill>
                  <a:srgbClr val="C00000"/>
                </a:solidFill>
              </a:rPr>
              <a:t> – скрытая теплота парообразования, </a:t>
            </a:r>
            <a:r>
              <a:rPr lang="ru-RU" dirty="0"/>
              <a:t>Е</a:t>
            </a:r>
            <a:r>
              <a:rPr lang="ru-RU" dirty="0">
                <a:solidFill>
                  <a:srgbClr val="C00000"/>
                </a:solidFill>
              </a:rPr>
              <a:t> – скорость испарения.</a:t>
            </a:r>
          </a:p>
          <a:p>
            <a:pPr marL="0" indent="0" algn="ctr">
              <a:buNone/>
            </a:pPr>
            <a:r>
              <a:rPr lang="ru-RU" sz="4000" dirty="0"/>
              <a:t>В = </a:t>
            </a:r>
            <a:r>
              <a:rPr lang="en-US" sz="4000" dirty="0"/>
              <a:t>LE + P +</a:t>
            </a:r>
            <a:r>
              <a:rPr lang="ru-RU" sz="4000" dirty="0"/>
              <a:t>А. </a:t>
            </a:r>
          </a:p>
        </p:txBody>
      </p:sp>
    </p:spTree>
    <p:extLst>
      <p:ext uri="{BB962C8B-B14F-4D97-AF65-F5344CB8AC3E}">
        <p14:creationId xmlns:p14="http://schemas.microsoft.com/office/powerpoint/2010/main" val="1857277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Тогда </a:t>
            </a:r>
            <a:r>
              <a:rPr lang="ru-RU" sz="4000" dirty="0"/>
              <a:t>уравнение теплового баланса земной поверхности примет следующий вид: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400" dirty="0" smtClean="0">
                <a:solidFill>
                  <a:srgbClr val="FF0000"/>
                </a:solidFill>
              </a:rPr>
              <a:t>В </a:t>
            </a:r>
            <a:r>
              <a:rPr lang="ru-RU" sz="4400" dirty="0">
                <a:solidFill>
                  <a:srgbClr val="FF0000"/>
                </a:solidFill>
              </a:rPr>
              <a:t>+ P + LE + A=0</a:t>
            </a:r>
          </a:p>
          <a:p>
            <a:pPr marL="0" indent="0">
              <a:buNone/>
            </a:pPr>
            <a:endParaRPr lang="ru-RU" sz="3600" dirty="0" smtClean="0"/>
          </a:p>
          <a:p>
            <a:pPr marL="0" indent="0" algn="just">
              <a:buNone/>
            </a:pPr>
            <a:r>
              <a:rPr lang="ru-RU" sz="3600" dirty="0" smtClean="0"/>
              <a:t>Смысл </a:t>
            </a:r>
            <a:r>
              <a:rPr lang="ru-RU" sz="3600" dirty="0"/>
              <a:t>уравнения состоит в том, что радиационный баланс на земной поверхности уравновешивается нерадиационной передачей тепла.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4726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342900"/>
            <a:ext cx="1125855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801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228600"/>
            <a:ext cx="1125855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391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04800"/>
            <a:ext cx="11353800" cy="62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369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>
                <a:solidFill>
                  <a:srgbClr val="00B0F0"/>
                </a:solidFill>
              </a:rPr>
              <a:t>Упругость насыщения (Е)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600" dirty="0">
                <a:solidFill>
                  <a:srgbClr val="FF0000"/>
                </a:solidFill>
              </a:rPr>
              <a:t>это упругость или давление водяного пара в состоянии насыщения</a:t>
            </a:r>
            <a:r>
              <a:rPr lang="ru-RU" sz="3600" dirty="0" smtClean="0"/>
              <a:t>.</a:t>
            </a:r>
          </a:p>
          <a:p>
            <a:pPr algn="just"/>
            <a:r>
              <a:rPr lang="ru-RU" sz="3600" dirty="0" smtClean="0"/>
              <a:t> </a:t>
            </a:r>
            <a:r>
              <a:rPr lang="ru-RU" sz="3600" dirty="0"/>
              <a:t>Поскольку это давление, то единицей его измерения является </a:t>
            </a:r>
            <a:r>
              <a:rPr lang="ru-RU" sz="3600" dirty="0" err="1">
                <a:solidFill>
                  <a:srgbClr val="FF0000"/>
                </a:solidFill>
              </a:rPr>
              <a:t>гПа</a:t>
            </a:r>
            <a:r>
              <a:rPr lang="ru-RU" sz="3600" dirty="0"/>
              <a:t>. </a:t>
            </a:r>
            <a:endParaRPr lang="ru-RU" sz="3600" dirty="0" smtClean="0"/>
          </a:p>
          <a:p>
            <a:pPr algn="just"/>
            <a:r>
              <a:rPr lang="ru-RU" sz="3600" dirty="0" smtClean="0"/>
              <a:t>Упругость </a:t>
            </a:r>
            <a:r>
              <a:rPr lang="ru-RU" sz="3600" dirty="0"/>
              <a:t>насыщения </a:t>
            </a:r>
            <a:r>
              <a:rPr lang="ru-RU" sz="3600" dirty="0">
                <a:solidFill>
                  <a:srgbClr val="FF0000"/>
                </a:solidFill>
              </a:rPr>
              <a:t>растет с температурой</a:t>
            </a:r>
            <a:r>
              <a:rPr lang="ru-RU" sz="3600" dirty="0"/>
              <a:t>. Это значит, что при более высокой температуре воздух способен содержать больше водяного пара, чем при более низкой температуре.</a:t>
            </a:r>
          </a:p>
        </p:txBody>
      </p:sp>
    </p:spTree>
    <p:extLst>
      <p:ext uri="{BB962C8B-B14F-4D97-AF65-F5344CB8AC3E}">
        <p14:creationId xmlns:p14="http://schemas.microsoft.com/office/powerpoint/2010/main" val="2339316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4000" dirty="0"/>
              <a:t>Оно определяется эмпирической формулой</a:t>
            </a:r>
            <a:br>
              <a:rPr lang="ru-RU" sz="4000" dirty="0"/>
            </a:br>
            <a:r>
              <a:rPr lang="ru-RU" sz="4000" dirty="0" err="1"/>
              <a:t>Магнуса</a:t>
            </a:r>
            <a:r>
              <a:rPr lang="ru-RU" sz="4000" dirty="0"/>
              <a:t>: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8075" y="1257300"/>
            <a:ext cx="4895850" cy="16954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81000" y="3521759"/>
            <a:ext cx="119824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/>
              <a:t>где Е</a:t>
            </a:r>
            <a:r>
              <a:rPr lang="ru-RU" sz="1600" dirty="0"/>
              <a:t>0</a:t>
            </a:r>
            <a:r>
              <a:rPr lang="ru-RU" sz="2800" dirty="0"/>
              <a:t> = 6,107 </a:t>
            </a:r>
            <a:r>
              <a:rPr lang="ru-RU" sz="2800" dirty="0" err="1"/>
              <a:t>гПа</a:t>
            </a:r>
            <a:r>
              <a:rPr lang="ru-RU" sz="2800" dirty="0"/>
              <a:t> – давление насыщенного пара </a:t>
            </a:r>
            <a:r>
              <a:rPr lang="ru-RU" sz="2800" dirty="0" smtClean="0"/>
              <a:t>при температуре </a:t>
            </a:r>
            <a:r>
              <a:rPr lang="ru-RU" sz="2800" dirty="0"/>
              <a:t>t = 0 ºС</a:t>
            </a:r>
            <a:r>
              <a:rPr lang="ru-RU" sz="2800" dirty="0" smtClean="0"/>
              <a:t>.</a:t>
            </a:r>
          </a:p>
          <a:p>
            <a:pPr algn="just"/>
            <a:r>
              <a:rPr lang="ru-RU" sz="2800" dirty="0"/>
              <a:t>Давление насыщенного водяного пара над чистой водой и надо льдом отличаются. Для давления насыщенного</a:t>
            </a:r>
          </a:p>
          <a:p>
            <a:pPr algn="just"/>
            <a:r>
              <a:rPr lang="ru-RU" sz="2800" dirty="0"/>
              <a:t>водяного пара над чистой водой коэффициенты в </a:t>
            </a:r>
            <a:r>
              <a:rPr lang="ru-RU" sz="2800" dirty="0" smtClean="0"/>
              <a:t>формуле </a:t>
            </a:r>
            <a:r>
              <a:rPr lang="ru-RU" sz="2800" dirty="0" err="1" smtClean="0"/>
              <a:t>Магнуса</a:t>
            </a:r>
            <a:r>
              <a:rPr lang="ru-RU" sz="2800" dirty="0" smtClean="0"/>
              <a:t> </a:t>
            </a:r>
            <a:r>
              <a:rPr lang="ru-RU" sz="2800" dirty="0"/>
              <a:t>следующие: а = 7,6326, b = 241,9; для давления</a:t>
            </a:r>
          </a:p>
          <a:p>
            <a:pPr algn="just"/>
            <a:r>
              <a:rPr lang="ru-RU" sz="2800" dirty="0"/>
              <a:t>насыщенного водяного пара надо льдом а = 9,5, b = 265,5.</a:t>
            </a:r>
          </a:p>
        </p:txBody>
      </p:sp>
    </p:spTree>
    <p:extLst>
      <p:ext uri="{BB962C8B-B14F-4D97-AF65-F5344CB8AC3E}">
        <p14:creationId xmlns:p14="http://schemas.microsoft.com/office/powerpoint/2010/main" val="1000097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>
                <a:solidFill>
                  <a:srgbClr val="00B0F0"/>
                </a:solidFill>
              </a:rPr>
              <a:t>Упругость водяного пара "е</a:t>
            </a:r>
            <a:r>
              <a:rPr lang="ru-RU" b="1" i="1" dirty="0" smtClean="0">
                <a:solidFill>
                  <a:srgbClr val="00B0F0"/>
                </a:solidFill>
              </a:rPr>
              <a:t>" </a:t>
            </a:r>
            <a:endParaRPr lang="ru-RU" b="1" i="1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50" y="1825624"/>
            <a:ext cx="11906250" cy="486092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это парциальное давление, которое развивает водяной пар, находясь в смеси газов, составляющих атмосферу. Это основная и наиболее употребляемая характеристика влагосодержания, которую можно рассчитать по формуле:</a:t>
            </a:r>
          </a:p>
          <a:p>
            <a:pPr algn="just"/>
            <a:endParaRPr lang="ru-RU" dirty="0"/>
          </a:p>
          <a:p>
            <a:pPr marL="0" indent="0" algn="ctr">
              <a:buNone/>
            </a:pPr>
            <a:r>
              <a:rPr lang="ru-RU" dirty="0">
                <a:solidFill>
                  <a:srgbClr val="FF0000"/>
                </a:solidFill>
              </a:rPr>
              <a:t>е = Е' – А р (t-t'),</a:t>
            </a:r>
          </a:p>
          <a:p>
            <a:pPr algn="just"/>
            <a:r>
              <a:rPr lang="ru-RU" dirty="0"/>
              <a:t>где е – упругость водяного пара;</a:t>
            </a:r>
          </a:p>
          <a:p>
            <a:pPr algn="just"/>
            <a:r>
              <a:rPr lang="ru-RU" dirty="0"/>
              <a:t> Е' – упругость насыщения, определяемая по температуре смоченного термометра;</a:t>
            </a:r>
          </a:p>
          <a:p>
            <a:pPr algn="just"/>
            <a:r>
              <a:rPr lang="ru-RU" dirty="0"/>
              <a:t> А – коэффициент;</a:t>
            </a:r>
          </a:p>
          <a:p>
            <a:pPr algn="just"/>
            <a:r>
              <a:rPr lang="ru-RU" dirty="0"/>
              <a:t> р – атмосферное давление;</a:t>
            </a:r>
          </a:p>
          <a:p>
            <a:pPr algn="just"/>
            <a:r>
              <a:rPr lang="ru-RU" dirty="0"/>
              <a:t> t и t' – температура сухого и смоченного термометра соответственно.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8936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>
                <a:solidFill>
                  <a:srgbClr val="00B0F0"/>
                </a:solidFill>
              </a:rPr>
              <a:t>Относительная влажность воздуха "</a:t>
            </a:r>
            <a:r>
              <a:rPr lang="en-US" b="1" i="1" dirty="0">
                <a:solidFill>
                  <a:srgbClr val="00B0F0"/>
                </a:solidFill>
              </a:rPr>
              <a:t>f"</a:t>
            </a:r>
            <a:endParaRPr lang="ru-RU" b="1" i="1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65675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процентное отношение фактической упругости водяного пара к упругости насыщения при данной температуре:</a:t>
            </a:r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f </a:t>
            </a:r>
            <a:r>
              <a:rPr lang="ru-RU" dirty="0">
                <a:solidFill>
                  <a:srgbClr val="FF0000"/>
                </a:solidFill>
              </a:rPr>
              <a:t>= е/Е*100%</a:t>
            </a:r>
          </a:p>
          <a:p>
            <a:pPr marL="0" indent="0">
              <a:buNone/>
            </a:pPr>
            <a:r>
              <a:rPr lang="ru-RU" dirty="0"/>
              <a:t>	</a:t>
            </a:r>
          </a:p>
          <a:p>
            <a:r>
              <a:rPr lang="ru-RU" dirty="0"/>
              <a:t>Относительная влажность выражает степень насыщения воздуха водяными парами. Как видно из формулы, при постоянном значении упругости водяного пара "е" относительная влажность "r" может увеличиваться или уменьшаться в зависимости от температуры, определяющей величину максимальной упругости водяного пара "Е". При этом с понижением температуры относительная влажность будет увеличиваться, а с повышением - уменьшаться.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6084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>
                <a:solidFill>
                  <a:srgbClr val="00B0F0"/>
                </a:solidFill>
              </a:rPr>
              <a:t>Дефицит влажности воздуха или недостаток насыщения "d"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4000" dirty="0" smtClean="0"/>
              <a:t> </a:t>
            </a:r>
            <a:r>
              <a:rPr lang="ru-RU" sz="4000" dirty="0"/>
              <a:t>разность между упругостью насыщения при данной температуре "Е" и фактической упругостью содержащегося в воздухе водяного пара "е":</a:t>
            </a:r>
          </a:p>
          <a:p>
            <a:pPr algn="just"/>
            <a:endParaRPr lang="ru-RU" sz="4000" dirty="0"/>
          </a:p>
          <a:p>
            <a:pPr marL="0" indent="0" algn="ctr">
              <a:buNone/>
            </a:pPr>
            <a:r>
              <a:rPr lang="ru-RU" sz="4000" dirty="0"/>
              <a:t>	</a:t>
            </a:r>
            <a:r>
              <a:rPr lang="ru-RU" sz="4000" dirty="0">
                <a:solidFill>
                  <a:srgbClr val="FF0000"/>
                </a:solidFill>
              </a:rPr>
              <a:t>d = Е - е (</a:t>
            </a:r>
            <a:r>
              <a:rPr lang="ru-RU" sz="4000" dirty="0" err="1">
                <a:solidFill>
                  <a:srgbClr val="FF0000"/>
                </a:solidFill>
              </a:rPr>
              <a:t>гПа</a:t>
            </a:r>
            <a:r>
              <a:rPr lang="ru-RU" sz="4000" dirty="0">
                <a:solidFill>
                  <a:srgbClr val="FF0000"/>
                </a:solidFill>
              </a:rPr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8554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>
                <a:solidFill>
                  <a:srgbClr val="00B0F0"/>
                </a:solidFill>
              </a:rPr>
              <a:t>Абсолютная влажность воздуха "а"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содержание массы водяного пара в единице объема, т.е. плотность водяного пара в (г/м3).</a:t>
            </a:r>
          </a:p>
          <a:p>
            <a:pPr marL="0" indent="0">
              <a:buNone/>
            </a:pPr>
            <a:r>
              <a:rPr lang="ru-RU" dirty="0"/>
              <a:t>Между абсолютной влажностью воздуха "а" и упругостью водяного пара "е"</a:t>
            </a:r>
          </a:p>
          <a:p>
            <a:pPr marL="0" indent="0">
              <a:buNone/>
            </a:pPr>
            <a:r>
              <a:rPr lang="ru-RU" dirty="0"/>
              <a:t>существует определенное соотношение. Если "е" выразить в </a:t>
            </a:r>
            <a:r>
              <a:rPr lang="ru-RU" dirty="0" err="1"/>
              <a:t>гПа</a:t>
            </a:r>
            <a:r>
              <a:rPr lang="ru-RU" dirty="0"/>
              <a:t>, то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5300" y="4767042"/>
            <a:ext cx="2932252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814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B0F0"/>
                </a:solidFill>
              </a:rPr>
              <a:t>Точка росы </a:t>
            </a:r>
            <a:r>
              <a:rPr lang="el-GR" b="1" dirty="0">
                <a:solidFill>
                  <a:srgbClr val="00B0F0"/>
                </a:solidFill>
              </a:rPr>
              <a:t>τ</a:t>
            </a:r>
            <a:r>
              <a:rPr lang="en-US" b="1" dirty="0">
                <a:solidFill>
                  <a:srgbClr val="00B0F0"/>
                </a:solidFill>
              </a:rPr>
              <a:t>d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температура, при которой содержащийся в воздухе водяной пар мог бы насытить воздух. Точку росы определяют по таблице в зависимости от упругости водяного пара.</a:t>
            </a: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r=100% (при насыщении) точка росы равна фактической температуре воздуха.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5100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0" y="209550"/>
            <a:ext cx="100965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118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28600"/>
            <a:ext cx="11239500" cy="64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393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323850"/>
            <a:ext cx="10953750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773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11480" y="246888"/>
            <a:ext cx="113568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lang="ru-RU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8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8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0"/>
            <a:ext cx="113568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7973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43" y="237066"/>
            <a:ext cx="11821886" cy="628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9813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284"/>
            <a:ext cx="12192000" cy="669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4601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0"/>
            <a:ext cx="116096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2621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929" y="0"/>
            <a:ext cx="11947071" cy="671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670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4929"/>
            <a:ext cx="11854543" cy="710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0514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99" y="0"/>
            <a:ext cx="10727635" cy="6440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4332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" y="0"/>
            <a:ext cx="1122045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3208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762</Words>
  <Application>Microsoft Office PowerPoint</Application>
  <PresentationFormat>Широкоэкранный</PresentationFormat>
  <Paragraphs>64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Тема Office</vt:lpstr>
      <vt:lpstr>Лекция 3  РАДИАЦИОННЫЙ РЕЖИМ АТМОСФЕРЫ  часть 2</vt:lpstr>
      <vt:lpstr>План лекции:</vt:lpstr>
      <vt:lpstr>Литература</vt:lpstr>
      <vt:lpstr> Тепловой режим атмосферы</vt:lpstr>
      <vt:lpstr>Презентация PowerPoint</vt:lpstr>
      <vt:lpstr>Приход и расход тепла на земной поверхности характеризуется уравнением теплового баланса, в которое входят следующие основные составляющие:</vt:lpstr>
      <vt:lpstr> Тогда уравнение теплового баланса земной поверхности примет следующий вид: </vt:lpstr>
      <vt:lpstr>Презентация PowerPoint</vt:lpstr>
      <vt:lpstr>Презентация PowerPoint</vt:lpstr>
      <vt:lpstr>Презентация PowerPoint</vt:lpstr>
      <vt:lpstr>Упругость насыщения (Е) </vt:lpstr>
      <vt:lpstr>Оно определяется эмпирической формулой Магнуса:</vt:lpstr>
      <vt:lpstr>Упругость водяного пара "е" </vt:lpstr>
      <vt:lpstr>Относительная влажность воздуха "f"</vt:lpstr>
      <vt:lpstr>Дефицит влажности воздуха или недостаток насыщения "d"</vt:lpstr>
      <vt:lpstr>Абсолютная влажность воздуха "а" </vt:lpstr>
      <vt:lpstr>Точка росы τd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1.   ПРЕДМЕТ, ЦЕЛИ И ЗАДАЧИ КУРСА «КЛИМАТОЛОГИЯ И МЕТЕОРОЛОГИЯ</dc:title>
  <dc:creator>Зухра Бухатанова</dc:creator>
  <cp:lastModifiedBy>Зухра Бухатанова</cp:lastModifiedBy>
  <cp:revision>51</cp:revision>
  <dcterms:created xsi:type="dcterms:W3CDTF">2021-09-07T07:29:21Z</dcterms:created>
  <dcterms:modified xsi:type="dcterms:W3CDTF">2021-09-21T10:04:45Z</dcterms:modified>
</cp:coreProperties>
</file>